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64" r:id="rId3"/>
    <p:sldId id="266" r:id="rId4"/>
    <p:sldId id="267" r:id="rId5"/>
    <p:sldId id="281" r:id="rId6"/>
    <p:sldId id="269"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94" r:id="rId20"/>
    <p:sldId id="274" r:id="rId21"/>
    <p:sldId id="275" r:id="rId22"/>
    <p:sldId id="276" r:id="rId23"/>
    <p:sldId id="277" r:id="rId24"/>
    <p:sldId id="278" r:id="rId25"/>
    <p:sldId id="272" r:id="rId26"/>
    <p:sldId id="268" r:id="rId27"/>
    <p:sldId id="282" r:id="rId28"/>
    <p:sldId id="271" r:id="rId29"/>
    <p:sldId id="284"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5"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31" autoAdjust="0"/>
    <p:restoredTop sz="90879"/>
  </p:normalViewPr>
  <p:slideViewPr>
    <p:cSldViewPr snapToGrid="0">
      <p:cViewPr varScale="1">
        <p:scale>
          <a:sx n="131" d="100"/>
          <a:sy n="131" d="100"/>
        </p:scale>
        <p:origin x="2366"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Melissa Maestas, and I would like to tell you about a project that my research group is working on. First, I’d like to acknowledge my colleagues. Colleen Reid is the PI for the group and she is faculty in both the Institute for Behavioral Science and Geography at CU Boulder. Ellen Considine is an undergrad in applied mathematics and Gina Li is an MA student in Geography, and they have both put in a tremendous amount of work for this project. This session is Emerging Topics in AQ Forecasting, and the results from the project I’ll be discussing are still very much emerging, so please keep in mind that what I’ll be showing is still very preliminary.</a:t>
            </a:r>
          </a:p>
        </p:txBody>
      </p:sp>
      <p:sp>
        <p:nvSpPr>
          <p:cNvPr id="4" name="Slide Number Placeholder 3"/>
          <p:cNvSpPr>
            <a:spLocks noGrp="1"/>
          </p:cNvSpPr>
          <p:nvPr>
            <p:ph type="sldNum" sz="quarter" idx="5"/>
          </p:nvPr>
        </p:nvSpPr>
        <p:spPr/>
        <p:txBody>
          <a:bodyPr/>
          <a:lstStyle/>
          <a:p>
            <a:fld id="{A337991B-1864-4387-9F9F-C7332D9E208B}" type="slidenum">
              <a:rPr lang="en-US" smtClean="0"/>
              <a:t>1</a:t>
            </a:fld>
            <a:endParaRPr lang="en-US"/>
          </a:p>
        </p:txBody>
      </p:sp>
    </p:spTree>
    <p:extLst>
      <p:ext uri="{BB962C8B-B14F-4D97-AF65-F5344CB8AC3E}">
        <p14:creationId xmlns:p14="http://schemas.microsoft.com/office/powerpoint/2010/main" val="1441136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24</a:t>
            </a:fld>
            <a:endParaRPr lang="en-US"/>
          </a:p>
        </p:txBody>
      </p:sp>
    </p:spTree>
    <p:extLst>
      <p:ext uri="{BB962C8B-B14F-4D97-AF65-F5344CB8AC3E}">
        <p14:creationId xmlns:p14="http://schemas.microsoft.com/office/powerpoint/2010/main" val="2361705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27</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28</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Our group is very interested in the health effects of wildfires. [read points and describe figure]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our research is focused on the effects on the population living downwind and experiencing higher than average air pollution exposures. A previous review by Colleen Reid found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issues that immediately becomes apparent when trying to investigate the health effects of wildland fire smoke is the difficulty of assessing exposure in a population.</a:t>
            </a:r>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6</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21</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5728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123465" cy="1325563"/>
          </a:xfrm>
        </p:spPr>
        <p:txBody>
          <a:bodyPr>
            <a:normAutofit/>
          </a:bodyPr>
          <a:lstStyle/>
          <a:p>
            <a:r>
              <a:rPr lang="en-US" sz="3900" dirty="0"/>
              <a:t>Statistical Methods – Machine Learning</a:t>
            </a:r>
          </a:p>
        </p:txBody>
      </p:sp>
      <p:sp>
        <p:nvSpPr>
          <p:cNvPr id="3" name="Content Placeholder 2"/>
          <p:cNvSpPr>
            <a:spLocks noGrp="1"/>
          </p:cNvSpPr>
          <p:nvPr>
            <p:ph sz="half" idx="1"/>
          </p:nvPr>
        </p:nvSpPr>
        <p:spPr>
          <a:xfrm>
            <a:off x="278674" y="1825624"/>
            <a:ext cx="4236176" cy="4636135"/>
          </a:xfrm>
        </p:spPr>
        <p:txBody>
          <a:bodyPr>
            <a:normAutofit/>
          </a:bodyPr>
          <a:lstStyle/>
          <a:p>
            <a:r>
              <a:rPr lang="en-US" sz="2400" dirty="0"/>
              <a:t>10-fold cross validation within each algorithm</a:t>
            </a:r>
          </a:p>
          <a:p>
            <a:pPr lvl="1"/>
            <a:r>
              <a:rPr lang="en-US" sz="2000" dirty="0"/>
              <a:t>To choose the covariates</a:t>
            </a:r>
          </a:p>
          <a:p>
            <a:pPr lvl="1"/>
            <a:r>
              <a:rPr lang="en-US" sz="2000" dirty="0"/>
              <a:t>To choose the tuning parameters of the algorithm</a:t>
            </a:r>
          </a:p>
          <a:p>
            <a:r>
              <a:rPr lang="en-US" sz="2400" dirty="0"/>
              <a:t>Minimize the CV-RMSE</a:t>
            </a:r>
          </a:p>
          <a:p>
            <a:r>
              <a:rPr lang="en-US" sz="2400" dirty="0"/>
              <a:t>Caret package in R</a:t>
            </a:r>
          </a:p>
          <a:p>
            <a:r>
              <a:rPr lang="en-US" sz="2400" dirty="0"/>
              <a:t>May do spatial, temporal CV</a:t>
            </a:r>
          </a:p>
          <a:p>
            <a:pPr lvl="1"/>
            <a:r>
              <a:rPr lang="en-US" sz="2000" dirty="0"/>
              <a:t>leave out airshed or year</a:t>
            </a:r>
          </a:p>
        </p:txBody>
      </p:sp>
      <p:sp>
        <p:nvSpPr>
          <p:cNvPr id="5" name="Content Placeholder 4">
            <a:extLst>
              <a:ext uri="{FF2B5EF4-FFF2-40B4-BE49-F238E27FC236}">
                <a16:creationId xmlns:a16="http://schemas.microsoft.com/office/drawing/2014/main" id="{D23C6BC2-B38F-B04C-90A4-EE47CBC3D428}"/>
              </a:ext>
            </a:extLst>
          </p:cNvPr>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818" y="1889754"/>
            <a:ext cx="4502873" cy="362276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sz="half" idx="1"/>
          </p:nvPr>
        </p:nvSpPr>
        <p:spPr/>
        <p:txBody>
          <a:bodyPr>
            <a:normAutofit lnSpcReduction="10000"/>
          </a:bodyPr>
          <a:lstStyle/>
          <a:p>
            <a:r>
              <a:rPr lang="en-US" dirty="0"/>
              <a:t>Assembling data</a:t>
            </a:r>
          </a:p>
          <a:p>
            <a:pPr lvl="1"/>
            <a:r>
              <a:rPr lang="en-US" dirty="0"/>
              <a:t>GASP AOD 2008-2011</a:t>
            </a:r>
          </a:p>
          <a:p>
            <a:pPr lvl="1"/>
            <a:r>
              <a:rPr lang="en-US" dirty="0"/>
              <a:t>MAIAC AOD 2008-2014</a:t>
            </a:r>
          </a:p>
          <a:p>
            <a:pPr lvl="1"/>
            <a:r>
              <a:rPr lang="en-US" dirty="0"/>
              <a:t>Highways</a:t>
            </a:r>
          </a:p>
          <a:p>
            <a:pPr lvl="1"/>
            <a:r>
              <a:rPr lang="en-US" dirty="0"/>
              <a:t>NED (elevation)</a:t>
            </a:r>
          </a:p>
          <a:p>
            <a:pPr lvl="1"/>
            <a:r>
              <a:rPr lang="en-US" dirty="0"/>
              <a:t>NLCD (land cover)</a:t>
            </a:r>
          </a:p>
          <a:p>
            <a:pPr lvl="1"/>
            <a:r>
              <a:rPr lang="en-US" dirty="0"/>
              <a:t>NAM (weather) 18Z run 2008-2011 (with gap)</a:t>
            </a:r>
          </a:p>
          <a:p>
            <a:pPr lvl="1"/>
            <a:r>
              <a:rPr lang="en-US" dirty="0"/>
              <a:t>Others in Progress</a:t>
            </a:r>
          </a:p>
          <a:p>
            <a:r>
              <a:rPr lang="en-US" dirty="0"/>
              <a:t>Starting to run ML models</a:t>
            </a:r>
          </a:p>
        </p:txBody>
      </p:sp>
      <p:pic>
        <p:nvPicPr>
          <p:cNvPr id="5" name="Content Placeholder 3">
            <a:extLst>
              <a:ext uri="{FF2B5EF4-FFF2-40B4-BE49-F238E27FC236}">
                <a16:creationId xmlns:a16="http://schemas.microsoft.com/office/drawing/2014/main" id="{B99EA8D9-29BE-3C4C-98BE-5E406EF0DE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2440029"/>
            <a:ext cx="4146860" cy="2937863"/>
          </a:xfrm>
        </p:spPr>
      </p:pic>
      <p:sp>
        <p:nvSpPr>
          <p:cNvPr id="6" name="TextBox 5">
            <a:extLst>
              <a:ext uri="{FF2B5EF4-FFF2-40B4-BE49-F238E27FC236}">
                <a16:creationId xmlns:a16="http://schemas.microsoft.com/office/drawing/2014/main" id="{49CE38F7-2D53-FC4D-BD4D-FCB06EFD4226}"/>
              </a:ext>
            </a:extLst>
          </p:cNvPr>
          <p:cNvSpPr txBox="1"/>
          <p:nvPr/>
        </p:nvSpPr>
        <p:spPr>
          <a:xfrm>
            <a:off x="6266984" y="2417727"/>
            <a:ext cx="2575932" cy="369332"/>
          </a:xfrm>
          <a:prstGeom prst="rect">
            <a:avLst/>
          </a:prstGeom>
          <a:noFill/>
        </p:spPr>
        <p:txBody>
          <a:bodyPr wrap="square" rtlCol="0">
            <a:spAutoFit/>
          </a:bodyPr>
          <a:lstStyle/>
          <a:p>
            <a:r>
              <a:rPr lang="en-US" dirty="0">
                <a:solidFill>
                  <a:schemeClr val="bg1"/>
                </a:solidFill>
              </a:rPr>
              <a:t>MAIAC July 11, 2008</a:t>
            </a:r>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a:t>
            </a:r>
            <a:r>
              <a:rPr lang="en-US" baseline="-25000" dirty="0"/>
              <a:t>2.5</a:t>
            </a:r>
            <a:r>
              <a:rPr lang="en-US" dirty="0"/>
              <a:t> Time series</a:t>
            </a:r>
          </a:p>
        </p:txBody>
      </p:sp>
      <p:pic>
        <p:nvPicPr>
          <p:cNvPr id="20" name="Content Placeholder 19">
            <a:extLst>
              <a:ext uri="{FF2B5EF4-FFF2-40B4-BE49-F238E27FC236}">
                <a16:creationId xmlns:a16="http://schemas.microsoft.com/office/drawing/2014/main" id="{A6F96585-1AF9-B24D-ADE6-F720414EC4BB}"/>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28650" y="2640595"/>
            <a:ext cx="3886200" cy="2721398"/>
          </a:xfrm>
        </p:spPr>
      </p:pic>
      <p:pic>
        <p:nvPicPr>
          <p:cNvPr id="8" name="Content Placeholder 7">
            <a:extLst>
              <a:ext uri="{FF2B5EF4-FFF2-40B4-BE49-F238E27FC236}">
                <a16:creationId xmlns:a16="http://schemas.microsoft.com/office/drawing/2014/main" id="{2C048AA0-9F74-884C-821A-34496715A6C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602262"/>
            <a:ext cx="3886200" cy="2798064"/>
          </a:xfrm>
        </p:spPr>
      </p:pic>
      <p:sp>
        <p:nvSpPr>
          <p:cNvPr id="10" name="TextBox 9">
            <a:extLst>
              <a:ext uri="{FF2B5EF4-FFF2-40B4-BE49-F238E27FC236}">
                <a16:creationId xmlns:a16="http://schemas.microsoft.com/office/drawing/2014/main" id="{0F315D11-DC7C-8E49-8F56-A6CCDF49A6B6}"/>
              </a:ext>
            </a:extLst>
          </p:cNvPr>
          <p:cNvSpPr txBox="1"/>
          <p:nvPr/>
        </p:nvSpPr>
        <p:spPr>
          <a:xfrm>
            <a:off x="4806176" y="2579960"/>
            <a:ext cx="3936379" cy="369332"/>
          </a:xfrm>
          <a:prstGeom prst="rect">
            <a:avLst/>
          </a:prstGeom>
          <a:noFill/>
        </p:spPr>
        <p:txBody>
          <a:bodyPr wrap="square" rtlCol="0">
            <a:spAutoFit/>
          </a:bodyPr>
          <a:lstStyle/>
          <a:p>
            <a:r>
              <a:rPr lang="en-US" dirty="0">
                <a:solidFill>
                  <a:schemeClr val="bg1"/>
                </a:solidFill>
              </a:rPr>
              <a:t>PM2.5 Observations  July 11, 2008</a:t>
            </a:r>
          </a:p>
        </p:txBody>
      </p:sp>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5" name="Content Placeholder 4">
            <a:extLst>
              <a:ext uri="{FF2B5EF4-FFF2-40B4-BE49-F238E27FC236}">
                <a16:creationId xmlns:a16="http://schemas.microsoft.com/office/drawing/2014/main" id="{8BD042BD-0A5F-6F43-A5AD-4B3362CFF6FE}"/>
              </a:ext>
            </a:extLst>
          </p:cNvPr>
          <p:cNvSpPr>
            <a:spLocks noGrp="1"/>
          </p:cNvSpPr>
          <p:nvPr>
            <p:ph sz="half" idx="2"/>
          </p:nvPr>
        </p:nvSpPr>
        <p:spPr>
          <a:xfrm>
            <a:off x="5040630" y="1825625"/>
            <a:ext cx="3886200" cy="4351338"/>
          </a:xfrm>
        </p:spPr>
        <p:txBody>
          <a:bodyPr/>
          <a:lstStyle/>
          <a:p>
            <a:r>
              <a:rPr lang="en-US" dirty="0"/>
              <a:t>Multi-Angle Implementation of Atmospheric Correction Aerosol Optical Depth</a:t>
            </a:r>
          </a:p>
          <a:p>
            <a:r>
              <a:rPr lang="en-US" dirty="0"/>
              <a:t>Aqua-Terra MODIS Satellites</a:t>
            </a:r>
          </a:p>
          <a:p>
            <a:r>
              <a:rPr lang="en-US" dirty="0"/>
              <a:t>Daily, 1 km resolution</a:t>
            </a:r>
          </a:p>
          <a:p>
            <a:r>
              <a:rPr lang="en-US" dirty="0"/>
              <a:t>Available 2/26/2000 to present</a:t>
            </a:r>
          </a:p>
          <a:p>
            <a:endParaRPr lang="en-US" dirty="0"/>
          </a:p>
        </p:txBody>
      </p:sp>
      <p:pic>
        <p:nvPicPr>
          <p:cNvPr id="12" name="Content Placeholder 11">
            <a:extLst>
              <a:ext uri="{FF2B5EF4-FFF2-40B4-BE49-F238E27FC236}">
                <a16:creationId xmlns:a16="http://schemas.microsoft.com/office/drawing/2014/main" id="{03D7B8CD-F6AD-4042-84F9-FD391F944535}"/>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28650" y="2641829"/>
            <a:ext cx="3886200" cy="2718929"/>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a:t>
            </a:r>
            <a:r>
              <a:rPr lang="en-US" baseline="-25000" dirty="0"/>
              <a:t>2.5</a:t>
            </a:r>
            <a:r>
              <a:rPr lang="en-US" dirty="0"/>
              <a:t> with calm winds</a:t>
            </a:r>
          </a:p>
        </p:txBody>
      </p:sp>
      <p:pic>
        <p:nvPicPr>
          <p:cNvPr id="15" name="Content Placeholder 14">
            <a:extLst>
              <a:ext uri="{FF2B5EF4-FFF2-40B4-BE49-F238E27FC236}">
                <a16:creationId xmlns:a16="http://schemas.microsoft.com/office/drawing/2014/main" id="{EAACE3E3-B840-E047-A6B3-76DC05CF7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111" y="1834769"/>
            <a:ext cx="6213778" cy="4351338"/>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Extremely Preliminary Results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endParaRPr lang="en-US" dirty="0"/>
          </a:p>
        </p:txBody>
      </p:sp>
      <p:pic>
        <p:nvPicPr>
          <p:cNvPr id="8" name="Content Placeholder 7">
            <a:extLst>
              <a:ext uri="{FF2B5EF4-FFF2-40B4-BE49-F238E27FC236}">
                <a16:creationId xmlns:a16="http://schemas.microsoft.com/office/drawing/2014/main" id="{6D8A0EA0-F28C-A146-8D39-BA10C67390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2602262"/>
            <a:ext cx="4197096" cy="2798064"/>
          </a:xfrm>
        </p:spPr>
      </p:pic>
      <p:pic>
        <p:nvPicPr>
          <p:cNvPr id="5" name="Content Placeholder 7">
            <a:extLst>
              <a:ext uri="{FF2B5EF4-FFF2-40B4-BE49-F238E27FC236}">
                <a16:creationId xmlns:a16="http://schemas.microsoft.com/office/drawing/2014/main" id="{40260288-6172-5A43-9666-973DDEEE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25" y="2602262"/>
            <a:ext cx="3886200" cy="2798064"/>
          </a:xfrm>
          <a:prstGeom prst="rect">
            <a:avLst/>
          </a:prstGeom>
        </p:spPr>
      </p:pic>
      <p:sp>
        <p:nvSpPr>
          <p:cNvPr id="6" name="TextBox 5">
            <a:extLst>
              <a:ext uri="{FF2B5EF4-FFF2-40B4-BE49-F238E27FC236}">
                <a16:creationId xmlns:a16="http://schemas.microsoft.com/office/drawing/2014/main" id="{62662734-1398-0D41-A395-155A4779F804}"/>
              </a:ext>
            </a:extLst>
          </p:cNvPr>
          <p:cNvSpPr txBox="1"/>
          <p:nvPr/>
        </p:nvSpPr>
        <p:spPr>
          <a:xfrm>
            <a:off x="836351" y="2579960"/>
            <a:ext cx="3936379" cy="369332"/>
          </a:xfrm>
          <a:prstGeom prst="rect">
            <a:avLst/>
          </a:prstGeom>
          <a:noFill/>
        </p:spPr>
        <p:txBody>
          <a:bodyPr wrap="square" rtlCol="0">
            <a:spAutoFit/>
          </a:bodyPr>
          <a:lstStyle/>
          <a:p>
            <a:r>
              <a:rPr lang="en-US" dirty="0">
                <a:solidFill>
                  <a:schemeClr val="bg1"/>
                </a:solidFill>
              </a:rPr>
              <a:t>PM2.5 Observations  July 11, 2008</a:t>
            </a:r>
          </a:p>
        </p:txBody>
      </p:sp>
      <p:sp>
        <p:nvSpPr>
          <p:cNvPr id="9" name="TextBox 8">
            <a:extLst>
              <a:ext uri="{FF2B5EF4-FFF2-40B4-BE49-F238E27FC236}">
                <a16:creationId xmlns:a16="http://schemas.microsoft.com/office/drawing/2014/main" id="{1865652E-5367-8544-83DE-297F82D49CB1}"/>
              </a:ext>
            </a:extLst>
          </p:cNvPr>
          <p:cNvSpPr txBox="1"/>
          <p:nvPr/>
        </p:nvSpPr>
        <p:spPr>
          <a:xfrm>
            <a:off x="5077990" y="2535356"/>
            <a:ext cx="3936379" cy="369332"/>
          </a:xfrm>
          <a:prstGeom prst="rect">
            <a:avLst/>
          </a:prstGeom>
          <a:noFill/>
        </p:spPr>
        <p:txBody>
          <a:bodyPr wrap="square" rtlCol="0">
            <a:spAutoFit/>
          </a:bodyPr>
          <a:lstStyle/>
          <a:p>
            <a:r>
              <a:rPr lang="en-US" dirty="0">
                <a:solidFill>
                  <a:schemeClr val="bg1"/>
                </a:solidFill>
              </a:rPr>
              <a:t>PM2.5 Predictions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idx="1"/>
          </p:nvPr>
        </p:nvSpPr>
        <p:spPr>
          <a:xfrm>
            <a:off x="301752" y="1426464"/>
            <a:ext cx="6016752" cy="5212079"/>
          </a:xfrm>
        </p:spPr>
        <p:txBody>
          <a:bodyPr>
            <a:normAutofit fontScale="77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a:t>
            </a:r>
          </a:p>
          <a:p>
            <a:pPr lvl="1"/>
            <a:r>
              <a:rPr lang="en-US" dirty="0"/>
              <a:t>Predictor relationships could be different</a:t>
            </a:r>
          </a:p>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pic>
        <p:nvPicPr>
          <p:cNvPr id="5" name="Picture 4">
            <a:extLst>
              <a:ext uri="{FF2B5EF4-FFF2-40B4-BE49-F238E27FC236}">
                <a16:creationId xmlns:a16="http://schemas.microsoft.com/office/drawing/2014/main" id="{E2175274-5931-A24A-8D89-BDE5CFAAB768}"/>
              </a:ext>
            </a:extLst>
          </p:cNvPr>
          <p:cNvPicPr>
            <a:picLocks noChangeAspect="1"/>
          </p:cNvPicPr>
          <p:nvPr/>
        </p:nvPicPr>
        <p:blipFill>
          <a:blip r:embed="rId2"/>
          <a:stretch>
            <a:fillRect/>
          </a:stretch>
        </p:blipFill>
        <p:spPr>
          <a:xfrm>
            <a:off x="6044056" y="1690689"/>
            <a:ext cx="2968971" cy="4430426"/>
          </a:xfrm>
          <a:prstGeom prst="rect">
            <a:avLst/>
          </a:prstGeom>
        </p:spPr>
      </p:pic>
      <p:sp>
        <p:nvSpPr>
          <p:cNvPr id="6" name="TextBox 5">
            <a:extLst>
              <a:ext uri="{FF2B5EF4-FFF2-40B4-BE49-F238E27FC236}">
                <a16:creationId xmlns:a16="http://schemas.microsoft.com/office/drawing/2014/main" id="{4BB8E2C2-6812-F341-B2B2-05CD05ECFDD8}"/>
              </a:ext>
            </a:extLst>
          </p:cNvPr>
          <p:cNvSpPr txBox="1"/>
          <p:nvPr/>
        </p:nvSpPr>
        <p:spPr>
          <a:xfrm>
            <a:off x="0" y="6487945"/>
            <a:ext cx="12192000" cy="369332"/>
          </a:xfrm>
          <a:prstGeom prst="rect">
            <a:avLst/>
          </a:prstGeom>
          <a:noFill/>
        </p:spPr>
        <p:txBody>
          <a:bodyPr wrap="square" rtlCol="0">
            <a:spAutoFit/>
          </a:bodyPr>
          <a:lstStyle/>
          <a:p>
            <a:r>
              <a:rPr lang="en-US" dirty="0"/>
              <a:t>Image: National Interagency Fire Center, Castle Rock Fire, Ketchum ID, 2007</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C6FFF-BA73-554D-B197-1D8472EFE6A9}"/>
              </a:ext>
            </a:extLst>
          </p:cNvPr>
          <p:cNvPicPr>
            <a:picLocks noChangeAspect="1"/>
          </p:cNvPicPr>
          <p:nvPr/>
        </p:nvPicPr>
        <p:blipFill rotWithShape="1">
          <a:blip r:embed="rId2"/>
          <a:srcRect l="3375" r="21625" b="24981"/>
          <a:stretch/>
        </p:blipFill>
        <p:spPr>
          <a:xfrm>
            <a:off x="0" y="0"/>
            <a:ext cx="9144000" cy="6858000"/>
          </a:xfrm>
          <a:prstGeom prst="rect">
            <a:avLst/>
          </a:prstGeom>
        </p:spPr>
      </p:pic>
      <p:sp>
        <p:nvSpPr>
          <p:cNvPr id="2" name="Title 1"/>
          <p:cNvSpPr>
            <a:spLocks noGrp="1"/>
          </p:cNvSpPr>
          <p:nvPr>
            <p:ph type="ctrTitle"/>
          </p:nvPr>
        </p:nvSpPr>
        <p:spPr>
          <a:xfrm>
            <a:off x="953307" y="1186958"/>
            <a:ext cx="7239811" cy="1790700"/>
          </a:xfrm>
        </p:spPr>
        <p:txBody>
          <a:bodyPr>
            <a:normAutofit fontScale="90000"/>
          </a:bodyPr>
          <a:lstStyle/>
          <a:p>
            <a:r>
              <a:rPr lang="en-US" dirty="0"/>
              <a:t>Thank You!!</a:t>
            </a:r>
            <a:br>
              <a:rPr lang="en-US" dirty="0"/>
            </a:br>
            <a:r>
              <a:rPr lang="en-US" sz="2200" dirty="0"/>
              <a:t> </a:t>
            </a:r>
            <a:br>
              <a:rPr lang="en-US" dirty="0"/>
            </a:br>
            <a:r>
              <a:rPr lang="en-US" dirty="0"/>
              <a:t>Questions?</a:t>
            </a:r>
          </a:p>
        </p:txBody>
      </p:sp>
      <p:sp>
        <p:nvSpPr>
          <p:cNvPr id="3" name="Subtitle 2"/>
          <p:cNvSpPr>
            <a:spLocks noGrp="1"/>
          </p:cNvSpPr>
          <p:nvPr>
            <p:ph type="subTitle" idx="1"/>
          </p:nvPr>
        </p:nvSpPr>
        <p:spPr>
          <a:xfrm>
            <a:off x="1143000" y="3558778"/>
            <a:ext cx="6858000" cy="3189494"/>
          </a:xfrm>
        </p:spPr>
        <p:txBody>
          <a:bodyPr>
            <a:normAutofit fontScale="85000" lnSpcReduction="20000"/>
          </a:bodyPr>
          <a:lstStyle/>
          <a:p>
            <a:r>
              <a:rPr lang="en-US" sz="3900" dirty="0"/>
              <a:t>Melissa May Maestas, PhD </a:t>
            </a:r>
          </a:p>
          <a:p>
            <a:r>
              <a:rPr lang="en-US" dirty="0" err="1"/>
              <a:t>Melissa.Maestas@Colorado.edu</a:t>
            </a:r>
            <a:endParaRPr lang="en-US" dirty="0"/>
          </a:p>
          <a:p>
            <a:r>
              <a:rPr lang="en-US" sz="1900" dirty="0"/>
              <a:t> </a:t>
            </a:r>
          </a:p>
          <a:p>
            <a:r>
              <a:rPr lang="en-US" sz="3900" dirty="0"/>
              <a:t>Colleen Reid, PhD </a:t>
            </a:r>
          </a:p>
          <a:p>
            <a:r>
              <a:rPr lang="en-US" dirty="0" err="1"/>
              <a:t>Colleen.Reid@Colorado.edu</a:t>
            </a:r>
            <a:endParaRPr lang="en-US" dirty="0"/>
          </a:p>
          <a:p>
            <a:r>
              <a:rPr lang="en-US" sz="1800" dirty="0"/>
              <a:t> </a:t>
            </a:r>
          </a:p>
          <a:p>
            <a:r>
              <a:rPr lang="en-US" sz="3900" dirty="0"/>
              <a:t>Gina Li, MA-candidate</a:t>
            </a:r>
          </a:p>
          <a:p>
            <a:r>
              <a:rPr lang="en-US" sz="3900" dirty="0"/>
              <a:t>Ellen Considine, BS-candidate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36A5-76DB-E84C-8CBF-4E2F1AEE5C59}"/>
              </a:ext>
            </a:extLst>
          </p:cNvPr>
          <p:cNvSpPr>
            <a:spLocks noGrp="1"/>
          </p:cNvSpPr>
          <p:nvPr>
            <p:ph type="title"/>
          </p:nvPr>
        </p:nvSpPr>
        <p:spPr>
          <a:xfrm>
            <a:off x="628650" y="104506"/>
            <a:ext cx="7886700" cy="697905"/>
          </a:xfrm>
        </p:spPr>
        <p:txBody>
          <a:bodyPr/>
          <a:lstStyle/>
          <a:p>
            <a:pPr algn="ctr"/>
            <a:r>
              <a:rPr lang="en-US" dirty="0"/>
              <a:t>NAM Meteorological Variables</a:t>
            </a:r>
          </a:p>
        </p:txBody>
      </p:sp>
      <p:graphicFrame>
        <p:nvGraphicFramePr>
          <p:cNvPr id="5" name="Content Placeholder 4">
            <a:extLst>
              <a:ext uri="{FF2B5EF4-FFF2-40B4-BE49-F238E27FC236}">
                <a16:creationId xmlns:a16="http://schemas.microsoft.com/office/drawing/2014/main" id="{E4549D0C-3D3B-C245-9DD3-9C71654CF396}"/>
              </a:ext>
            </a:extLst>
          </p:cNvPr>
          <p:cNvGraphicFramePr>
            <a:graphicFrameLocks noGrp="1"/>
          </p:cNvGraphicFramePr>
          <p:nvPr>
            <p:ph idx="1"/>
            <p:extLst>
              <p:ext uri="{D42A27DB-BD31-4B8C-83A1-F6EECF244321}">
                <p14:modId xmlns:p14="http://schemas.microsoft.com/office/powerpoint/2010/main" val="1171604784"/>
              </p:ext>
            </p:extLst>
          </p:nvPr>
        </p:nvGraphicFramePr>
        <p:xfrm>
          <a:off x="87087" y="893812"/>
          <a:ext cx="8969832" cy="5798820"/>
        </p:xfrm>
        <a:graphic>
          <a:graphicData uri="http://schemas.openxmlformats.org/drawingml/2006/table">
            <a:tbl>
              <a:tblPr firstRow="1" bandRow="1">
                <a:tableStyleId>{F5AB1C69-6EDB-4FF4-983F-18BD219EF322}</a:tableStyleId>
              </a:tblPr>
              <a:tblGrid>
                <a:gridCol w="539931">
                  <a:extLst>
                    <a:ext uri="{9D8B030D-6E8A-4147-A177-3AD203B41FA5}">
                      <a16:colId xmlns:a16="http://schemas.microsoft.com/office/drawing/2014/main" val="2299772381"/>
                    </a:ext>
                  </a:extLst>
                </a:gridCol>
                <a:gridCol w="1453365">
                  <a:extLst>
                    <a:ext uri="{9D8B030D-6E8A-4147-A177-3AD203B41FA5}">
                      <a16:colId xmlns:a16="http://schemas.microsoft.com/office/drawing/2014/main" val="1067518970"/>
                    </a:ext>
                  </a:extLst>
                </a:gridCol>
                <a:gridCol w="996648">
                  <a:extLst>
                    <a:ext uri="{9D8B030D-6E8A-4147-A177-3AD203B41FA5}">
                      <a16:colId xmlns:a16="http://schemas.microsoft.com/office/drawing/2014/main" val="1318952310"/>
                    </a:ext>
                  </a:extLst>
                </a:gridCol>
                <a:gridCol w="996648">
                  <a:extLst>
                    <a:ext uri="{9D8B030D-6E8A-4147-A177-3AD203B41FA5}">
                      <a16:colId xmlns:a16="http://schemas.microsoft.com/office/drawing/2014/main" val="743665241"/>
                    </a:ext>
                  </a:extLst>
                </a:gridCol>
                <a:gridCol w="996648">
                  <a:extLst>
                    <a:ext uri="{9D8B030D-6E8A-4147-A177-3AD203B41FA5}">
                      <a16:colId xmlns:a16="http://schemas.microsoft.com/office/drawing/2014/main" val="2339493411"/>
                    </a:ext>
                  </a:extLst>
                </a:gridCol>
                <a:gridCol w="996648">
                  <a:extLst>
                    <a:ext uri="{9D8B030D-6E8A-4147-A177-3AD203B41FA5}">
                      <a16:colId xmlns:a16="http://schemas.microsoft.com/office/drawing/2014/main" val="4185248296"/>
                    </a:ext>
                  </a:extLst>
                </a:gridCol>
                <a:gridCol w="996648">
                  <a:extLst>
                    <a:ext uri="{9D8B030D-6E8A-4147-A177-3AD203B41FA5}">
                      <a16:colId xmlns:a16="http://schemas.microsoft.com/office/drawing/2014/main" val="1895765469"/>
                    </a:ext>
                  </a:extLst>
                </a:gridCol>
                <a:gridCol w="996648">
                  <a:extLst>
                    <a:ext uri="{9D8B030D-6E8A-4147-A177-3AD203B41FA5}">
                      <a16:colId xmlns:a16="http://schemas.microsoft.com/office/drawing/2014/main" val="529618406"/>
                    </a:ext>
                  </a:extLst>
                </a:gridCol>
                <a:gridCol w="996648">
                  <a:extLst>
                    <a:ext uri="{9D8B030D-6E8A-4147-A177-3AD203B41FA5}">
                      <a16:colId xmlns:a16="http://schemas.microsoft.com/office/drawing/2014/main" val="2309275696"/>
                    </a:ext>
                  </a:extLst>
                </a:gridCol>
              </a:tblGrid>
              <a:tr h="370840">
                <a:tc>
                  <a:txBody>
                    <a:bodyPr/>
                    <a:lstStyle/>
                    <a:p>
                      <a:pPr algn="l" fontAlgn="b"/>
                      <a:r>
                        <a:rPr lang="en-US" sz="1200" u="none" strike="noStrike" dirty="0" err="1">
                          <a:effectLst/>
                        </a:rPr>
                        <a:t>VariableNumber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VariableName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VariableCode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err="1">
                          <a:effectLst/>
                        </a:rPr>
                        <a:t>AtmosLevelName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AtmosLevelCode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Units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file_type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time frame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24-hr summary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2416048"/>
                  </a:ext>
                </a:extLst>
              </a:tr>
              <a:tr h="370840">
                <a:tc>
                  <a:txBody>
                    <a:bodyPr/>
                    <a:lstStyle/>
                    <a:p>
                      <a:pPr algn="r" fontAlgn="b"/>
                      <a:r>
                        <a:rPr lang="en-US" sz="1200" u="none" strike="noStrike">
                          <a:effectLst/>
                        </a:rPr>
                        <a:t>384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Planetary Boundary Layer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HPBL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surface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7362523"/>
                  </a:ext>
                </a:extLst>
              </a:tr>
              <a:tr h="370840">
                <a:tc>
                  <a:txBody>
                    <a:bodyPr/>
                    <a:lstStyle/>
                    <a:p>
                      <a:pPr algn="r" fontAlgn="b"/>
                      <a:r>
                        <a:rPr lang="en-US" sz="1200" u="none" strike="noStrike">
                          <a:effectLst/>
                        </a:rPr>
                        <a:t>321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TMP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1096644"/>
                  </a:ext>
                </a:extLst>
              </a:tr>
              <a:tr h="370840">
                <a:tc>
                  <a:txBody>
                    <a:bodyPr/>
                    <a:lstStyle/>
                    <a:p>
                      <a:pPr algn="r" fontAlgn="b"/>
                      <a:r>
                        <a:rPr lang="en-US" sz="1200" u="none" strike="noStrike">
                          <a:effectLst/>
                        </a:rPr>
                        <a:t>321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TMP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0745806"/>
                  </a:ext>
                </a:extLst>
              </a:tr>
              <a:tr h="370840">
                <a:tc>
                  <a:txBody>
                    <a:bodyPr/>
                    <a:lstStyle/>
                    <a:p>
                      <a:pPr algn="r" fontAlgn="b"/>
                      <a:r>
                        <a:rPr lang="en-US" sz="1200" u="none" strike="noStrike">
                          <a:effectLst/>
                        </a:rPr>
                        <a:t>324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Humidity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1024875"/>
                  </a:ext>
                </a:extLst>
              </a:tr>
              <a:tr h="370840">
                <a:tc>
                  <a:txBody>
                    <a:bodyPr/>
                    <a:lstStyle/>
                    <a:p>
                      <a:pPr algn="r" fontAlgn="b"/>
                      <a:r>
                        <a:rPr lang="en-US" sz="1200" u="none" strike="noStrike">
                          <a:effectLst/>
                        </a:rPr>
                        <a:t>323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Dew Point 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DPT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3316165"/>
                  </a:ext>
                </a:extLst>
              </a:tr>
              <a:tr h="370840">
                <a:tc>
                  <a:txBody>
                    <a:bodyPr/>
                    <a:lstStyle/>
                    <a:p>
                      <a:pPr algn="r" fontAlgn="b"/>
                      <a:r>
                        <a:rPr lang="en-US" sz="1200" u="none" strike="noStrike">
                          <a:effectLst/>
                        </a:rPr>
                        <a:t>326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Total Precipitation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APCP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kg/m^2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0-0 day acc fcst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494904"/>
                  </a:ext>
                </a:extLst>
              </a:tr>
              <a:tr h="370840">
                <a:tc>
                  <a:txBody>
                    <a:bodyPr/>
                    <a:lstStyle/>
                    <a:p>
                      <a:pPr algn="r" fontAlgn="b"/>
                      <a:r>
                        <a:rPr lang="en-US" sz="1200" u="none" strike="noStrike">
                          <a:effectLst/>
                        </a:rPr>
                        <a:t>316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Water Equivalent of Accumulated Snow Depth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WEASD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kg/m^2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3764578"/>
                  </a:ext>
                </a:extLst>
              </a:tr>
              <a:tr h="370840">
                <a:tc>
                  <a:txBody>
                    <a:bodyPr/>
                    <a:lstStyle/>
                    <a:p>
                      <a:pPr algn="r" fontAlgn="b"/>
                      <a:r>
                        <a:rPr lang="en-US" sz="1200" u="none" strike="noStrike">
                          <a:effectLst/>
                        </a:rPr>
                        <a:t>317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Snow Cover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SNOWC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9942433"/>
                  </a:ext>
                </a:extLst>
              </a:tr>
              <a:tr h="370840">
                <a:tc>
                  <a:txBody>
                    <a:bodyPr/>
                    <a:lstStyle/>
                    <a:p>
                      <a:pPr algn="r" fontAlgn="b"/>
                      <a:r>
                        <a:rPr lang="en-US" sz="1200" u="none" strike="noStrike">
                          <a:effectLst/>
                        </a:rPr>
                        <a:t>325.1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U-Component of Wind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UGRD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8349005"/>
                  </a:ext>
                </a:extLst>
              </a:tr>
              <a:tr h="370840">
                <a:tc>
                  <a:txBody>
                    <a:bodyPr/>
                    <a:lstStyle/>
                    <a:p>
                      <a:pPr algn="r" fontAlgn="b"/>
                      <a:r>
                        <a:rPr lang="en-US" sz="1200" u="none" strike="noStrike">
                          <a:effectLst/>
                        </a:rPr>
                        <a:t>325.2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V-Component of Wind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VGRD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1513368"/>
                  </a:ext>
                </a:extLst>
              </a:tr>
              <a:tr h="37084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Pressure Reduced to MSL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PRMSL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 sea level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 sea level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1739595"/>
                  </a:ext>
                </a:extLst>
              </a:tr>
              <a:tr h="370840">
                <a:tc>
                  <a:txBody>
                    <a:bodyPr/>
                    <a:lstStyle/>
                    <a:p>
                      <a:pPr algn="r" fontAlgn="b"/>
                      <a:r>
                        <a:rPr lang="en-US" sz="1200" u="none" strike="noStrike">
                          <a:effectLst/>
                        </a:rPr>
                        <a:t>297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Pressure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7404143"/>
                  </a:ext>
                </a:extLst>
              </a:tr>
              <a:tr h="370840">
                <a:tc>
                  <a:txBody>
                    <a:bodyPr/>
                    <a:lstStyle/>
                    <a:p>
                      <a:pPr algn="r" fontAlgn="b"/>
                      <a:r>
                        <a:rPr lang="en-US" sz="1200" u="none" strike="noStrike">
                          <a:effectLst/>
                        </a:rPr>
                        <a:t>246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Vertical Velocity (Geometric)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DZDT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850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850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5549244"/>
                  </a:ext>
                </a:extLst>
              </a:tr>
              <a:tr h="370840">
                <a:tc>
                  <a:txBody>
                    <a:bodyPr/>
                    <a:lstStyle/>
                    <a:p>
                      <a:pPr algn="r" fontAlgn="b"/>
                      <a:r>
                        <a:rPr lang="en-US" sz="1200" u="none" strike="noStrike">
                          <a:effectLst/>
                        </a:rPr>
                        <a:t>203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Vertical Velocity (Geometric)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DZDT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700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700 </a:t>
                      </a:r>
                      <a:r>
                        <a:rPr lang="en-US" sz="1200" u="none" strike="noStrike" dirty="0" err="1">
                          <a:effectLst/>
                        </a:rPr>
                        <a:t>mb</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mean</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5559971"/>
                  </a:ext>
                </a:extLst>
              </a:tr>
            </a:tbl>
          </a:graphicData>
        </a:graphic>
      </p:graphicFrame>
    </p:spTree>
    <p:extLst>
      <p:ext uri="{BB962C8B-B14F-4D97-AF65-F5344CB8AC3E}">
        <p14:creationId xmlns:p14="http://schemas.microsoft.com/office/powerpoint/2010/main" val="16427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20</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9798824"/>
              </p:ext>
            </p:extLst>
          </p:nvPr>
        </p:nvGraphicFramePr>
        <p:xfrm>
          <a:off x="540124" y="60717"/>
          <a:ext cx="8155820" cy="6431523"/>
        </p:xfrm>
        <a:graphic>
          <a:graphicData uri="http://schemas.openxmlformats.org/drawingml/2006/table">
            <a:tbl>
              <a:tblPr firstRow="1" firstCol="1" bandRow="1">
                <a:tableStyleId>{B301B821-A1FF-4177-AEE7-76D212191A09}</a:tableStyleId>
              </a:tblPr>
              <a:tblGrid>
                <a:gridCol w="5284332">
                  <a:extLst>
                    <a:ext uri="{9D8B030D-6E8A-4147-A177-3AD203B41FA5}">
                      <a16:colId xmlns:a16="http://schemas.microsoft.com/office/drawing/2014/main" val="20000"/>
                    </a:ext>
                  </a:extLst>
                </a:gridCol>
                <a:gridCol w="2871488">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341619">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329184">
                <a:tc>
                  <a:txBody>
                    <a:bodyPr/>
                    <a:lstStyle/>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p:cNvSpPr txBox="1"/>
          <p:nvPr/>
        </p:nvSpPr>
        <p:spPr>
          <a:xfrm>
            <a:off x="213600" y="6492240"/>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3"/>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dirty="0">
                          <a:effectLst/>
                        </a:rPr>
                        <a:t>X-coordinate (m)</a:t>
                      </a:r>
                    </a:p>
                    <a:p>
                      <a:pPr marL="0" marR="0" indent="0" algn="just">
                        <a:lnSpc>
                          <a:spcPct val="100000"/>
                        </a:lnSpc>
                        <a:spcBef>
                          <a:spcPts val="0"/>
                        </a:spcBef>
                        <a:spcAft>
                          <a:spcPts val="0"/>
                        </a:spcAft>
                      </a:pPr>
                      <a:r>
                        <a:rPr lang="en-US" sz="900" dirty="0">
                          <a:effectLst/>
                        </a:rPr>
                        <a:t>Y-coordinate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27</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13516"/>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a:xfrm>
            <a:off x="628650" y="1669511"/>
            <a:ext cx="7886700" cy="4351338"/>
          </a:xfrm>
        </p:spPr>
        <p:txBody>
          <a:bodyPr>
            <a:noAutofit/>
          </a:bodyPr>
          <a:lstStyle/>
          <a:p>
            <a:r>
              <a:rPr lang="en-US" sz="2200" dirty="0"/>
              <a:t>Clear evidence of respiratory health effects</a:t>
            </a:r>
          </a:p>
          <a:p>
            <a:pPr lvl="1"/>
            <a:r>
              <a:rPr lang="en-US" sz="2000" dirty="0"/>
              <a:t>Particularly for exacerbation of asthma</a:t>
            </a:r>
          </a:p>
          <a:p>
            <a:r>
              <a:rPr lang="en-US" sz="2200" dirty="0"/>
              <a:t>Growing evidence of increased risk of all-cause mortality </a:t>
            </a:r>
          </a:p>
          <a:p>
            <a:r>
              <a:rPr lang="en-US" sz="2200" dirty="0"/>
              <a:t>Mixed findings for cardiovascular outcomes</a:t>
            </a:r>
          </a:p>
          <a:p>
            <a:r>
              <a:rPr lang="en-US" sz="2200" dirty="0"/>
              <a:t>A few studies have found associations with adverse birth outcomes</a:t>
            </a:r>
          </a:p>
          <a:p>
            <a:r>
              <a:rPr lang="en-US" sz="2200" dirty="0">
                <a:sym typeface="Wingdings" panose="05000000000000000000" pitchFamily="2" charset="2"/>
              </a:rPr>
              <a:t>More research needed</a:t>
            </a:r>
          </a:p>
          <a:p>
            <a:pPr lvl="1"/>
            <a:r>
              <a:rPr lang="en-US" sz="2000" dirty="0">
                <a:sym typeface="Wingdings" panose="05000000000000000000" pitchFamily="2" charset="2"/>
              </a:rPr>
              <a:t>Health outcomes not yet studied or understudied</a:t>
            </a:r>
          </a:p>
          <a:p>
            <a:pPr lvl="1"/>
            <a:r>
              <a:rPr lang="en-US" sz="2000" dirty="0">
                <a:sym typeface="Wingdings" panose="05000000000000000000" pitchFamily="2" charset="2"/>
              </a:rPr>
              <a:t>Further evaluate cardiovascular outcomes</a:t>
            </a:r>
          </a:p>
          <a:p>
            <a:pPr lvl="1"/>
            <a:r>
              <a:rPr lang="en-US" sz="2000" dirty="0">
                <a:sym typeface="Wingdings" panose="05000000000000000000" pitchFamily="2" charset="2"/>
              </a:rPr>
              <a:t>Better understand effects of duration and intensity of wildfire smoke exposures</a:t>
            </a:r>
          </a:p>
          <a:p>
            <a:pPr lvl="1"/>
            <a:r>
              <a:rPr lang="en-US" sz="2000" dirty="0">
                <a:sym typeface="Wingdings" panose="05000000000000000000" pitchFamily="2" charset="2"/>
              </a:rPr>
              <a:t>Identify vulnerable subpopulations</a:t>
            </a:r>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sz="half" idx="1"/>
          </p:nvPr>
        </p:nvSpPr>
        <p:spPr>
          <a:xfrm>
            <a:off x="217714" y="1825625"/>
            <a:ext cx="4297136" cy="4461964"/>
          </a:xfrm>
        </p:spPr>
        <p:txBody>
          <a:bodyPr>
            <a:normAutofit/>
          </a:bodyPr>
          <a:lstStyle/>
          <a:p>
            <a:r>
              <a:rPr lang="en-US" sz="2000" dirty="0"/>
              <a:t>Sparse air pollutant monitoring network</a:t>
            </a:r>
          </a:p>
          <a:p>
            <a:r>
              <a:rPr lang="en-US" sz="2000" dirty="0"/>
              <a:t>Many PM</a:t>
            </a:r>
            <a:r>
              <a:rPr lang="en-US" sz="2000" baseline="-25000" dirty="0"/>
              <a:t>2.5</a:t>
            </a:r>
            <a:r>
              <a:rPr lang="en-US" sz="2000" dirty="0"/>
              <a:t> monitors only measure every sixth or third day</a:t>
            </a:r>
          </a:p>
          <a:p>
            <a:r>
              <a:rPr lang="en-US" sz="2000" dirty="0"/>
              <a:t>Leads to spatial and temporal averaging of exposure measurements</a:t>
            </a:r>
          </a:p>
          <a:p>
            <a:r>
              <a:rPr lang="en-US" sz="20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0" name="Content Placeholder 6">
            <a:extLst>
              <a:ext uri="{FF2B5EF4-FFF2-40B4-BE49-F238E27FC236}">
                <a16:creationId xmlns:a16="http://schemas.microsoft.com/office/drawing/2014/main" id="{DE85CD14-8AE1-9B4B-B257-F1127FE40F92}"/>
              </a:ext>
            </a:extLst>
          </p:cNvPr>
          <p:cNvPicPr>
            <a:picLocks noGrp="1" noChangeAspect="1"/>
          </p:cNvPicPr>
          <p:nvPr>
            <p:ph sz="half" idx="2"/>
          </p:nvPr>
        </p:nvPicPr>
        <p:blipFill>
          <a:blip r:embed="rId3"/>
          <a:stretch>
            <a:fillRect/>
          </a:stretch>
        </p:blipFill>
        <p:spPr>
          <a:xfrm>
            <a:off x="4711337" y="1999796"/>
            <a:ext cx="4138836" cy="2737667"/>
          </a:xfrm>
          <a:prstGeom prst="rect">
            <a:avLst/>
          </a:prstGeom>
        </p:spPr>
      </p:pic>
      <p:sp>
        <p:nvSpPr>
          <p:cNvPr id="11" name="TextBox 10">
            <a:extLst>
              <a:ext uri="{FF2B5EF4-FFF2-40B4-BE49-F238E27FC236}">
                <a16:creationId xmlns:a16="http://schemas.microsoft.com/office/drawing/2014/main" id="{0FCDD9DE-5E00-D747-8EDB-9C27B95B2DF1}"/>
              </a:ext>
            </a:extLst>
          </p:cNvPr>
          <p:cNvSpPr txBox="1"/>
          <p:nvPr/>
        </p:nvSpPr>
        <p:spPr>
          <a:xfrm>
            <a:off x="17418" y="6575755"/>
            <a:ext cx="8969829" cy="276999"/>
          </a:xfrm>
          <a:prstGeom prst="rect">
            <a:avLst/>
          </a:prstGeom>
          <a:noFill/>
        </p:spPr>
        <p:txBody>
          <a:bodyPr wrap="square" rtlCol="0">
            <a:spAutoFit/>
          </a:bodyPr>
          <a:lstStyle/>
          <a:p>
            <a:r>
              <a:rPr lang="en-US" sz="1200" dirty="0"/>
              <a:t>Image: National Interagency Fire Center, Fox Fire East, Glacier 2000</a:t>
            </a:r>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a:xfrm>
            <a:off x="330931" y="365126"/>
            <a:ext cx="8473441" cy="1325563"/>
          </a:xfrm>
        </p:spPr>
        <p:txBody>
          <a:bodyPr/>
          <a:lstStyle/>
          <a:p>
            <a:r>
              <a:rPr lang="en-US" dirty="0"/>
              <a:t>Previous and Current ML work</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normAutofit fontScale="92500" lnSpcReduction="10000"/>
          </a:bodyPr>
          <a:lstStyle/>
          <a:p>
            <a:r>
              <a:rPr lang="en-US" dirty="0"/>
              <a:t>Colleen Reid modeled Northern CA 2008 wildfire season for her dissertation</a:t>
            </a:r>
          </a:p>
          <a:p>
            <a:pPr lvl="1"/>
            <a:r>
              <a:rPr lang="en-US" sz="1700" dirty="0"/>
              <a:t>Reid et al., Spatiotemporal Prediction of Fine Particulate Matter During the 2008 Northern California Wildfires Using Machine Learning. Environ. Sci. Technol. 2015, 49, 3887−3896</a:t>
            </a:r>
          </a:p>
          <a:p>
            <a:r>
              <a:rPr lang="en-US" dirty="0"/>
              <a:t>Current Project – Scaling up:</a:t>
            </a:r>
          </a:p>
          <a:p>
            <a:pPr lvl="1"/>
            <a:r>
              <a:rPr lang="en-US" dirty="0"/>
              <a:t>Multi-year, 11 western states</a:t>
            </a:r>
          </a:p>
          <a:p>
            <a:pPr lvl="1"/>
            <a:r>
              <a:rPr lang="en-US" dirty="0"/>
              <a:t>Similar modeling (e.g., Di et al., 2016) don’t perform well in western US and fires were left out</a:t>
            </a:r>
          </a:p>
          <a:p>
            <a:pPr lvl="1"/>
            <a:r>
              <a:rPr lang="en-US" dirty="0"/>
              <a:t>More than EPA monitors (Forest Service, TEOM, states, field campaigns, etc.)</a:t>
            </a:r>
          </a:p>
          <a:p>
            <a:pPr lvl="2"/>
            <a:r>
              <a:rPr lang="en-US" dirty="0"/>
              <a:t>❋ If you have PM</a:t>
            </a:r>
            <a:r>
              <a:rPr lang="en-US" baseline="-25000" dirty="0"/>
              <a:t>2.5</a:t>
            </a:r>
            <a:r>
              <a:rPr lang="en-US" dirty="0"/>
              <a:t> monitor data – we would like to include it in our study ❋</a:t>
            </a:r>
          </a:p>
          <a:p>
            <a:pPr lvl="1"/>
            <a:r>
              <a:rPr lang="en-US" dirty="0"/>
              <a:t>Plan to do ensemble of different machine learning algorithms</a:t>
            </a:r>
          </a:p>
          <a:p>
            <a:endParaRPr lang="en-US" dirty="0"/>
          </a:p>
        </p:txBody>
      </p:sp>
      <p:sp>
        <p:nvSpPr>
          <p:cNvPr id="4" name="TextBox 3">
            <a:extLst>
              <a:ext uri="{FF2B5EF4-FFF2-40B4-BE49-F238E27FC236}">
                <a16:creationId xmlns:a16="http://schemas.microsoft.com/office/drawing/2014/main" id="{24C93B3D-BD5D-1543-920B-00E939A89B7D}"/>
              </a:ext>
            </a:extLst>
          </p:cNvPr>
          <p:cNvSpPr txBox="1"/>
          <p:nvPr/>
        </p:nvSpPr>
        <p:spPr>
          <a:xfrm>
            <a:off x="330931" y="6357260"/>
            <a:ext cx="8412475" cy="369332"/>
          </a:xfrm>
          <a:prstGeom prst="rect">
            <a:avLst/>
          </a:prstGeom>
          <a:noFill/>
        </p:spPr>
        <p:txBody>
          <a:bodyPr wrap="square" rtlCol="0">
            <a:spAutoFit/>
          </a:bodyPr>
          <a:lstStyle/>
          <a:p>
            <a:r>
              <a:rPr lang="en-US" dirty="0"/>
              <a:t>Di et al. Environ. Sci. Technol. 2016, 50, 4712−4721</a:t>
            </a:r>
          </a:p>
        </p:txBody>
      </p:sp>
    </p:spTree>
    <p:extLst>
      <p:ext uri="{BB962C8B-B14F-4D97-AF65-F5344CB8AC3E}">
        <p14:creationId xmlns:p14="http://schemas.microsoft.com/office/powerpoint/2010/main" val="1747861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416" y="1520792"/>
            <a:ext cx="6121798" cy="462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5091" name="Rectangle 3"/>
          <p:cNvSpPr>
            <a:spLocks noGrp="1" noChangeArrowheads="1"/>
          </p:cNvSpPr>
          <p:nvPr>
            <p:ph type="title"/>
          </p:nvPr>
        </p:nvSpPr>
        <p:spPr/>
        <p:txBody>
          <a:bodyPr>
            <a:normAutofit/>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6</a:t>
            </a:fld>
            <a:endParaRPr lang="en-US" dirty="0"/>
          </a:p>
        </p:txBody>
      </p:sp>
      <p:sp>
        <p:nvSpPr>
          <p:cNvPr id="3" name="TextBox 2"/>
          <p:cNvSpPr txBox="1"/>
          <p:nvPr/>
        </p:nvSpPr>
        <p:spPr>
          <a:xfrm>
            <a:off x="116134" y="6562317"/>
            <a:ext cx="2505223" cy="276999"/>
          </a:xfrm>
          <a:prstGeom prst="rect">
            <a:avLst/>
          </a:prstGeom>
          <a:noFill/>
        </p:spPr>
        <p:txBody>
          <a:bodyPr wrap="square" rtlCol="0">
            <a:spAutoFit/>
          </a:bodyPr>
          <a:lstStyle/>
          <a:p>
            <a:r>
              <a:rPr lang="en-US" sz="1200" dirty="0"/>
              <a:t>Image: courtesy of Mike Jerrett</a:t>
            </a:r>
          </a:p>
        </p:txBody>
      </p:sp>
      <p:sp>
        <p:nvSpPr>
          <p:cNvPr id="4" name="TextBox 3"/>
          <p:cNvSpPr txBox="1"/>
          <p:nvPr/>
        </p:nvSpPr>
        <p:spPr>
          <a:xfrm>
            <a:off x="1094599"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04163"/>
            <a:ext cx="7886700" cy="1325563"/>
          </a:xfrm>
        </p:spPr>
        <p:txBody>
          <a:bodyPr>
            <a:normAutofit/>
          </a:bodyPr>
          <a:lstStyle/>
          <a:p>
            <a:r>
              <a:rPr lang="en-US" dirty="0"/>
              <a:t>2008 northern California 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bwMode="auto">
          <a:xfrm>
            <a:off x="4892248" y="1825625"/>
            <a:ext cx="3360004" cy="4351338"/>
          </a:xfrm>
          <a:prstGeom prst="rect">
            <a:avLst/>
          </a:prstGeom>
          <a:noFill/>
          <a:ln>
            <a:noFill/>
          </a:ln>
          <a:extLst>
            <a:ext uri="{53640926-AAD7-44d8-BBD7-CCE9431645EC}">
              <a14:shadowObscured xmlns="" xmlns:a14="http://schemas.microsoft.com/office/drawing/2010/main"/>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144" y="1512888"/>
            <a:ext cx="3742212" cy="484346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49E21C-D431-6A49-B9F4-FC337EF770B4}"/>
              </a:ext>
            </a:extLst>
          </p:cNvPr>
          <p:cNvSpPr txBox="1"/>
          <p:nvPr/>
        </p:nvSpPr>
        <p:spPr>
          <a:xfrm>
            <a:off x="17418" y="6392871"/>
            <a:ext cx="8969829" cy="461665"/>
          </a:xfrm>
          <a:prstGeom prst="rect">
            <a:avLst/>
          </a:prstGeom>
          <a:noFill/>
        </p:spPr>
        <p:txBody>
          <a:bodyPr wrap="square" rtlCol="0">
            <a:spAutoFit/>
          </a:bodyPr>
          <a:lstStyle/>
          <a:p>
            <a:r>
              <a:rPr lang="en-US" sz="1200" dirty="0"/>
              <a:t>Reid et al., Spatiotemporal Prediction of Fine Particulate Matter During the 2008 Northern California Wildfires Using Machine Learning</a:t>
            </a:r>
          </a:p>
          <a:p>
            <a:r>
              <a:rPr lang="en-US" sz="1200" dirty="0"/>
              <a:t>Environ. Sci. Technol. 2015, 49, 3887−3896</a:t>
            </a:r>
          </a:p>
        </p:txBody>
      </p:sp>
    </p:spTree>
    <p:extLst>
      <p:ext uri="{BB962C8B-B14F-4D97-AF65-F5344CB8AC3E}">
        <p14:creationId xmlns:p14="http://schemas.microsoft.com/office/powerpoint/2010/main" val="22439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1CDA2F-144A-44EB-A2CC-90AF0722ED3B}"/>
              </a:ext>
            </a:extLst>
          </p:cNvPr>
          <p:cNvSpPr/>
          <p:nvPr/>
        </p:nvSpPr>
        <p:spPr>
          <a:xfrm>
            <a:off x="162097" y="759258"/>
            <a:ext cx="8777212" cy="4964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0490B6BD-BB72-694A-9921-14B47E0394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2173" y="759258"/>
            <a:ext cx="7117136" cy="4964053"/>
          </a:xfrm>
        </p:spPr>
      </p:pic>
      <p:sp>
        <p:nvSpPr>
          <p:cNvPr id="2" name="TextBox 1">
            <a:extLst>
              <a:ext uri="{FF2B5EF4-FFF2-40B4-BE49-F238E27FC236}">
                <a16:creationId xmlns:a16="http://schemas.microsoft.com/office/drawing/2014/main" id="{BA878108-591E-9644-B5DD-AED1FE219CE2}"/>
              </a:ext>
            </a:extLst>
          </p:cNvPr>
          <p:cNvSpPr txBox="1"/>
          <p:nvPr/>
        </p:nvSpPr>
        <p:spPr>
          <a:xfrm>
            <a:off x="193515" y="3263124"/>
            <a:ext cx="1736518" cy="2462213"/>
          </a:xfrm>
          <a:prstGeom prst="rect">
            <a:avLst/>
          </a:prstGeom>
          <a:solidFill>
            <a:schemeClr val="tx1"/>
          </a:solidFill>
        </p:spPr>
        <p:txBody>
          <a:bodyPr wrap="square" rtlCol="0">
            <a:spAutoFit/>
          </a:bodyPr>
          <a:lstStyle/>
          <a:p>
            <a:pPr algn="r"/>
            <a:r>
              <a:rPr lang="en-US" sz="1400" dirty="0">
                <a:solidFill>
                  <a:schemeClr val="bg1"/>
                </a:solidFill>
              </a:rPr>
              <a:t># locations </a:t>
            </a:r>
          </a:p>
          <a:p>
            <a:pPr algn="r"/>
            <a:r>
              <a:rPr lang="en-US" sz="1400" dirty="0">
                <a:solidFill>
                  <a:schemeClr val="bg1"/>
                </a:solidFill>
              </a:rPr>
              <a:t>(with lots of overlap)</a:t>
            </a:r>
          </a:p>
          <a:p>
            <a:pPr algn="r"/>
            <a:r>
              <a:rPr lang="en-US" sz="1400" dirty="0">
                <a:solidFill>
                  <a:schemeClr val="bg1"/>
                </a:solidFill>
              </a:rPr>
              <a:t>587</a:t>
            </a:r>
          </a:p>
          <a:p>
            <a:pPr algn="r"/>
            <a:r>
              <a:rPr lang="en-US" sz="1400" dirty="0">
                <a:solidFill>
                  <a:schemeClr val="bg1"/>
                </a:solidFill>
              </a:rPr>
              <a:t>3439</a:t>
            </a:r>
          </a:p>
          <a:p>
            <a:pPr algn="r"/>
            <a:r>
              <a:rPr lang="en-US" sz="1400" dirty="0">
                <a:solidFill>
                  <a:schemeClr val="bg1"/>
                </a:solidFill>
              </a:rPr>
              <a:t>9</a:t>
            </a:r>
          </a:p>
          <a:p>
            <a:pPr algn="r"/>
            <a:r>
              <a:rPr lang="en-US" sz="1400" dirty="0">
                <a:solidFill>
                  <a:schemeClr val="bg1"/>
                </a:solidFill>
              </a:rPr>
              <a:t>7</a:t>
            </a:r>
          </a:p>
          <a:p>
            <a:pPr algn="r"/>
            <a:r>
              <a:rPr lang="en-US" sz="1400" dirty="0">
                <a:solidFill>
                  <a:schemeClr val="bg1"/>
                </a:solidFill>
              </a:rPr>
              <a:t>95</a:t>
            </a:r>
          </a:p>
          <a:p>
            <a:pPr algn="r"/>
            <a:r>
              <a:rPr lang="en-US" sz="1400" dirty="0">
                <a:solidFill>
                  <a:schemeClr val="bg1"/>
                </a:solidFill>
              </a:rPr>
              <a:t>95</a:t>
            </a:r>
          </a:p>
          <a:p>
            <a:pPr algn="r"/>
            <a:r>
              <a:rPr lang="en-US" sz="1400" dirty="0">
                <a:solidFill>
                  <a:schemeClr val="bg1"/>
                </a:solidFill>
              </a:rPr>
              <a:t>91</a:t>
            </a:r>
          </a:p>
          <a:p>
            <a:pPr algn="r"/>
            <a:r>
              <a:rPr lang="en-US" sz="1400" dirty="0">
                <a:solidFill>
                  <a:schemeClr val="bg1"/>
                </a:solidFill>
              </a:rPr>
              <a:t>190</a:t>
            </a:r>
          </a:p>
          <a:p>
            <a:pPr algn="r"/>
            <a:r>
              <a:rPr lang="en-US" sz="1400" dirty="0">
                <a:solidFill>
                  <a:schemeClr val="bg1"/>
                </a:solidFill>
              </a:rPr>
              <a:t>3</a:t>
            </a:r>
          </a:p>
        </p:txBody>
      </p:sp>
    </p:spTree>
    <p:extLst>
      <p:ext uri="{BB962C8B-B14F-4D97-AF65-F5344CB8AC3E}">
        <p14:creationId xmlns:p14="http://schemas.microsoft.com/office/powerpoint/2010/main" val="291398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025E2-3E7F-5948-B85F-7C8E7FCE9672}"/>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FF0389C5-5D67-DF44-907B-1DE473410415}"/>
              </a:ext>
            </a:extLst>
          </p:cNvPr>
          <p:cNvGraphicFramePr>
            <a:graphicFrameLocks noGrp="1"/>
          </p:cNvGraphicFramePr>
          <p:nvPr>
            <p:ph idx="1"/>
            <p:extLst>
              <p:ext uri="{D42A27DB-BD31-4B8C-83A1-F6EECF244321}">
                <p14:modId xmlns:p14="http://schemas.microsoft.com/office/powerpoint/2010/main" val="3904581853"/>
              </p:ext>
            </p:extLst>
          </p:nvPr>
        </p:nvGraphicFramePr>
        <p:xfrm>
          <a:off x="54864" y="118238"/>
          <a:ext cx="9026271" cy="657517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3974759445"/>
                    </a:ext>
                  </a:extLst>
                </a:gridCol>
                <a:gridCol w="3346704">
                  <a:extLst>
                    <a:ext uri="{9D8B030D-6E8A-4147-A177-3AD203B41FA5}">
                      <a16:colId xmlns:a16="http://schemas.microsoft.com/office/drawing/2014/main" val="622792419"/>
                    </a:ext>
                  </a:extLst>
                </a:gridCol>
                <a:gridCol w="1372743">
                  <a:extLst>
                    <a:ext uri="{9D8B030D-6E8A-4147-A177-3AD203B41FA5}">
                      <a16:colId xmlns:a16="http://schemas.microsoft.com/office/drawing/2014/main" val="2036898286"/>
                    </a:ext>
                  </a:extLst>
                </a:gridCol>
                <a:gridCol w="996696">
                  <a:extLst>
                    <a:ext uri="{9D8B030D-6E8A-4147-A177-3AD203B41FA5}">
                      <a16:colId xmlns:a16="http://schemas.microsoft.com/office/drawing/2014/main" val="2740981725"/>
                    </a:ext>
                  </a:extLst>
                </a:gridCol>
                <a:gridCol w="1389888">
                  <a:extLst>
                    <a:ext uri="{9D8B030D-6E8A-4147-A177-3AD203B41FA5}">
                      <a16:colId xmlns:a16="http://schemas.microsoft.com/office/drawing/2014/main" val="758946309"/>
                    </a:ext>
                  </a:extLst>
                </a:gridCol>
              </a:tblGrid>
              <a:tr h="99568">
                <a:tc>
                  <a:txBody>
                    <a:bodyPr/>
                    <a:lstStyle/>
                    <a:p>
                      <a:pPr rtl="0" fontAlgn="b"/>
                      <a:r>
                        <a:rPr lang="en-US" sz="1200" dirty="0">
                          <a:effectLst/>
                        </a:rPr>
                        <a:t>Variables</a:t>
                      </a:r>
                    </a:p>
                  </a:txBody>
                  <a:tcPr marL="28575" marR="28575" marT="19050" marB="19050" anchor="b">
                    <a:solidFill>
                      <a:schemeClr val="accent3"/>
                    </a:solidFill>
                  </a:tcPr>
                </a:tc>
                <a:tc>
                  <a:txBody>
                    <a:bodyPr/>
                    <a:lstStyle/>
                    <a:p>
                      <a:pPr rtl="0" fontAlgn="b"/>
                      <a:r>
                        <a:rPr lang="en-US" sz="1200" dirty="0">
                          <a:effectLst/>
                        </a:rPr>
                        <a:t>Data Source</a:t>
                      </a:r>
                    </a:p>
                  </a:txBody>
                  <a:tcPr marL="28575" marR="28575" marT="19050" marB="19050" anchor="b">
                    <a:solidFill>
                      <a:schemeClr val="accent3"/>
                    </a:solidFill>
                  </a:tcPr>
                </a:tc>
                <a:tc>
                  <a:txBody>
                    <a:bodyPr/>
                    <a:lstStyle/>
                    <a:p>
                      <a:pPr rtl="0" fontAlgn="b"/>
                      <a:r>
                        <a:rPr lang="en-US" sz="1200" dirty="0">
                          <a:effectLst/>
                        </a:rPr>
                        <a:t>Temporal Resolution</a:t>
                      </a:r>
                    </a:p>
                  </a:txBody>
                  <a:tcPr marL="28575" marR="28575" marT="19050" marB="19050" anchor="b">
                    <a:solidFill>
                      <a:schemeClr val="accent3"/>
                    </a:solidFill>
                  </a:tcPr>
                </a:tc>
                <a:tc>
                  <a:txBody>
                    <a:bodyPr/>
                    <a:lstStyle/>
                    <a:p>
                      <a:pPr rtl="0" fontAlgn="b"/>
                      <a:r>
                        <a:rPr lang="en-US" sz="1200" dirty="0">
                          <a:effectLst/>
                        </a:rPr>
                        <a:t>Spatial Resolution</a:t>
                      </a:r>
                    </a:p>
                  </a:txBody>
                  <a:tcPr marL="28575" marR="28575" marT="19050" marB="19050" anchor="b">
                    <a:solidFill>
                      <a:schemeClr val="accent3"/>
                    </a:solidFill>
                  </a:tcPr>
                </a:tc>
                <a:tc>
                  <a:txBody>
                    <a:bodyPr/>
                    <a:lstStyle/>
                    <a:p>
                      <a:pPr rtl="0" fontAlgn="b"/>
                      <a:r>
                        <a:rPr lang="en-US" sz="1200" dirty="0">
                          <a:effectLst/>
                        </a:rPr>
                        <a:t>Buffer Size</a:t>
                      </a:r>
                    </a:p>
                  </a:txBody>
                  <a:tcPr marL="28575" marR="28575" marT="19050" marB="19050" anchor="b">
                    <a:solidFill>
                      <a:schemeClr val="accent3"/>
                    </a:solidFill>
                  </a:tcPr>
                </a:tc>
                <a:extLst>
                  <a:ext uri="{0D108BD9-81ED-4DB2-BD59-A6C34878D82A}">
                    <a16:rowId xmlns:a16="http://schemas.microsoft.com/office/drawing/2014/main" val="3080657254"/>
                  </a:ext>
                </a:extLst>
              </a:tr>
              <a:tr h="223520">
                <a:tc>
                  <a:txBody>
                    <a:bodyPr/>
                    <a:lstStyle/>
                    <a:p>
                      <a:pPr rtl="0" fontAlgn="b"/>
                      <a:r>
                        <a:rPr lang="en-US" sz="1200" dirty="0">
                          <a:effectLst/>
                        </a:rPr>
                        <a:t>Dependent Variable</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4164976587"/>
                  </a:ext>
                </a:extLst>
              </a:tr>
              <a:tr h="370840">
                <a:tc>
                  <a:txBody>
                    <a:bodyPr/>
                    <a:lstStyle/>
                    <a:p>
                      <a:pPr rtl="0" fontAlgn="b"/>
                      <a:r>
                        <a:rPr lang="en-US" sz="1200" i="0" dirty="0">
                          <a:effectLst/>
                          <a:latin typeface="Arial" panose="020B0604020202020204" pitchFamily="34" charset="0"/>
                        </a:rPr>
                        <a:t>PM2.5 from monitoring stations</a:t>
                      </a:r>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US EPA, states</a:t>
                      </a:r>
                      <a:br>
                        <a:rPr lang="en-US" sz="1200" dirty="0">
                          <a:effectLst/>
                        </a:rPr>
                      </a:br>
                      <a:r>
                        <a:rPr lang="en-US" sz="1200" dirty="0">
                          <a:effectLst/>
                        </a:rPr>
                        <a:t>Federal Land Manager Environmental Database, Fire Cache Smoke Monitor Archive, IMPROVE Network, academic research groups</a:t>
                      </a:r>
                    </a:p>
                  </a:txBody>
                  <a:tcPr marL="28575" marR="28575" marT="19050" marB="19050" anchor="b">
                    <a:solidFill>
                      <a:schemeClr val="accent3">
                        <a:lumMod val="20000"/>
                        <a:lumOff val="80000"/>
                      </a:schemeClr>
                    </a:solidFill>
                  </a:tcPr>
                </a:tc>
                <a:tc>
                  <a:txBody>
                    <a:bodyPr/>
                    <a:lstStyle/>
                    <a:p>
                      <a:pPr rtl="0" fontAlgn="b"/>
                      <a:r>
                        <a:rPr lang="en-US" sz="1200" dirty="0">
                          <a:effectLst/>
                        </a:rPr>
                        <a:t>Daily or hourly</a:t>
                      </a:r>
                    </a:p>
                  </a:txBody>
                  <a:tcPr marL="28575" marR="28575" marT="19050" marB="19050" anchor="b">
                    <a:solidFill>
                      <a:schemeClr val="accent3">
                        <a:lumMod val="20000"/>
                        <a:lumOff val="80000"/>
                      </a:schemeClr>
                    </a:solidFill>
                  </a:tcPr>
                </a:tc>
                <a:tc>
                  <a:txBody>
                    <a:bodyPr/>
                    <a:lstStyle/>
                    <a:p>
                      <a:pPr rtl="0" fontAlgn="b"/>
                      <a:r>
                        <a:rPr lang="en-US" sz="1200" dirty="0">
                          <a:effectLst/>
                        </a:rPr>
                        <a:t>point</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099613557"/>
                  </a:ext>
                </a:extLst>
              </a:tr>
              <a:tr h="227076">
                <a:tc>
                  <a:txBody>
                    <a:bodyPr/>
                    <a:lstStyle/>
                    <a:p>
                      <a:pPr rtl="0" fontAlgn="b"/>
                      <a:r>
                        <a:rPr lang="en-US" sz="1200" dirty="0">
                          <a:effectLst/>
                        </a:rPr>
                        <a:t>Spatiotemporal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2671475511"/>
                  </a:ext>
                </a:extLst>
              </a:tr>
              <a:tr h="370840">
                <a:tc>
                  <a:txBody>
                    <a:bodyPr/>
                    <a:lstStyle/>
                    <a:p>
                      <a:pPr rtl="0" fontAlgn="b"/>
                      <a:r>
                        <a:rPr lang="en-US" sz="1200" dirty="0">
                          <a:effectLst/>
                        </a:rPr>
                        <a:t>GOES Aerosol and Smoke Product (GASP) AOD</a:t>
                      </a:r>
                    </a:p>
                  </a:txBody>
                  <a:tcPr marL="28575" marR="28575" marT="19050" marB="19050" anchor="b">
                    <a:solidFill>
                      <a:schemeClr val="accent3">
                        <a:lumMod val="20000"/>
                        <a:lumOff val="80000"/>
                      </a:schemeClr>
                    </a:solidFill>
                  </a:tcPr>
                </a:tc>
                <a:tc>
                  <a:txBody>
                    <a:bodyPr/>
                    <a:lstStyle/>
                    <a:p>
                      <a:pPr rtl="0" fontAlgn="b"/>
                      <a:r>
                        <a:rPr lang="en-US" sz="1200" dirty="0">
                          <a:effectLst/>
                        </a:rPr>
                        <a:t>NOAA</a:t>
                      </a:r>
                    </a:p>
                  </a:txBody>
                  <a:tcPr marL="28575" marR="28575" marT="19050" marB="19050" anchor="b">
                    <a:solidFill>
                      <a:schemeClr val="accent3">
                        <a:lumMod val="20000"/>
                        <a:lumOff val="80000"/>
                      </a:schemeClr>
                    </a:solidFill>
                  </a:tcPr>
                </a:tc>
                <a:tc>
                  <a:txBody>
                    <a:bodyPr/>
                    <a:lstStyle/>
                    <a:p>
                      <a:pPr rtl="0" fontAlgn="b"/>
                      <a:r>
                        <a:rPr lang="en-US" sz="1200" dirty="0">
                          <a:effectLst/>
                        </a:rPr>
                        <a:t>Hourly</a:t>
                      </a:r>
                    </a:p>
                  </a:txBody>
                  <a:tcPr marL="28575" marR="28575" marT="19050" marB="19050" anchor="b">
                    <a:solidFill>
                      <a:schemeClr val="accent3">
                        <a:lumMod val="20000"/>
                        <a:lumOff val="80000"/>
                      </a:schemeClr>
                    </a:solidFill>
                  </a:tcPr>
                </a:tc>
                <a:tc>
                  <a:txBody>
                    <a:bodyPr/>
                    <a:lstStyle/>
                    <a:p>
                      <a:pPr rtl="0" fontAlgn="b"/>
                      <a:r>
                        <a:rPr lang="en-US" sz="1200" dirty="0">
                          <a:effectLst/>
                        </a:rPr>
                        <a:t>4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516739270"/>
                  </a:ext>
                </a:extLst>
              </a:tr>
              <a:tr h="370840">
                <a:tc>
                  <a:txBody>
                    <a:bodyPr/>
                    <a:lstStyle/>
                    <a:p>
                      <a:pPr rtl="0" fontAlgn="b"/>
                      <a:r>
                        <a:rPr lang="en-US" sz="1200" b="0" dirty="0">
                          <a:solidFill>
                            <a:srgbClr val="000000"/>
                          </a:solidFill>
                          <a:effectLst/>
                          <a:latin typeface="Arial" panose="020B0604020202020204" pitchFamily="34" charset="0"/>
                        </a:rPr>
                        <a:t>Multi-Angle Implementation of Atmospheric Correction (MAIAC) AOD</a:t>
                      </a:r>
                    </a:p>
                  </a:txBody>
                  <a:tcPr marL="28575" marR="28575" marT="19050" marB="19050" anchor="b">
                    <a:solidFill>
                      <a:schemeClr val="accent3">
                        <a:lumMod val="20000"/>
                        <a:lumOff val="80000"/>
                      </a:schemeClr>
                    </a:solidFill>
                  </a:tcPr>
                </a:tc>
                <a:tc>
                  <a:txBody>
                    <a:bodyPr/>
                    <a:lstStyle/>
                    <a:p>
                      <a:pPr rtl="0" fontAlgn="b"/>
                      <a:r>
                        <a:rPr lang="en-US" sz="1200" dirty="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a:effectLst/>
                        </a:rPr>
                        <a:t>1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829256686"/>
                  </a:ext>
                </a:extLst>
              </a:tr>
              <a:tr h="241934">
                <a:tc>
                  <a:txBody>
                    <a:bodyPr/>
                    <a:lstStyle/>
                    <a:p>
                      <a:pPr rtl="0" fontAlgn="b"/>
                      <a:r>
                        <a:rPr lang="en-US" sz="1200">
                          <a:effectLst/>
                        </a:rPr>
                        <a:t>MODIS Active Fire Detection</a:t>
                      </a:r>
                    </a:p>
                  </a:txBody>
                  <a:tcPr marL="28575" marR="28575" marT="19050" marB="19050" anchor="b">
                    <a:solidFill>
                      <a:schemeClr val="accent3">
                        <a:lumMod val="20000"/>
                        <a:lumOff val="80000"/>
                      </a:schemeClr>
                    </a:solidFill>
                  </a:tcPr>
                </a:tc>
                <a:tc>
                  <a:txBody>
                    <a:bodyPr/>
                    <a:lstStyle/>
                    <a:p>
                      <a:pPr rtl="0" fontAlgn="b"/>
                      <a:r>
                        <a:rPr lang="en-US" sz="1200" dirty="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a:effectLst/>
                        </a:rPr>
                        <a:t>1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00827999"/>
                  </a:ext>
                </a:extLst>
              </a:tr>
              <a:tr h="228600">
                <a:tc>
                  <a:txBody>
                    <a:bodyPr/>
                    <a:lstStyle/>
                    <a:p>
                      <a:pPr rtl="0" fontAlgn="b"/>
                      <a:r>
                        <a:rPr lang="en-US" sz="1200">
                          <a:effectLst/>
                        </a:rPr>
                        <a:t>VIIRS Fire Occurence</a:t>
                      </a: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Roboto"/>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b="0">
                          <a:solidFill>
                            <a:srgbClr val="323232"/>
                          </a:solidFill>
                          <a:effectLst/>
                          <a:latin typeface="Arial" panose="020B0604020202020204" pitchFamily="34" charset="0"/>
                        </a:rPr>
                        <a:t>375 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2420143327"/>
                  </a:ext>
                </a:extLst>
              </a:tr>
              <a:tr h="0">
                <a:tc>
                  <a:txBody>
                    <a:bodyPr/>
                    <a:lstStyle/>
                    <a:p>
                      <a:pPr rtl="0" fontAlgn="b"/>
                      <a:r>
                        <a:rPr lang="en-US" sz="1200" dirty="0">
                          <a:effectLst/>
                        </a:rPr>
                        <a:t>Hazard Mapping System (HMS) Smoke and Fire Product</a:t>
                      </a:r>
                    </a:p>
                  </a:txBody>
                  <a:tcPr marL="28575" marR="28575" marT="19050" marB="19050" anchor="b">
                    <a:solidFill>
                      <a:schemeClr val="accent3">
                        <a:lumMod val="20000"/>
                        <a:lumOff val="80000"/>
                      </a:schemeClr>
                    </a:solidFill>
                  </a:tcPr>
                </a:tc>
                <a:tc>
                  <a:txBody>
                    <a:bodyPr/>
                    <a:lstStyle/>
                    <a:p>
                      <a:pPr rtl="0" fontAlgn="b"/>
                      <a:r>
                        <a:rPr lang="en-US" sz="1200" dirty="0">
                          <a:effectLst/>
                        </a:rPr>
                        <a:t>NOAA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dirty="0">
                          <a:effectLst/>
                        </a:rPr>
                        <a:t>4km </a:t>
                      </a:r>
                    </a:p>
                  </a:txBody>
                  <a:tcPr marL="28575" marR="28575" marT="19050" marB="19050" anchor="b">
                    <a:solidFill>
                      <a:schemeClr val="accent3">
                        <a:lumMod val="20000"/>
                        <a:lumOff val="80000"/>
                      </a:schemeClr>
                    </a:solidFill>
                  </a:tcPr>
                </a:tc>
                <a:tc>
                  <a:txBody>
                    <a:bodyPr/>
                    <a:lstStyle/>
                    <a:p>
                      <a:pPr rtl="0" fontAlgn="b"/>
                      <a:r>
                        <a:rPr lang="en-US" sz="1200">
                          <a:effectLst/>
                        </a:rPr>
                        <a:t>25km, 50, 100km, 500km, 1000km, 2000km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697366062"/>
                  </a:ext>
                </a:extLst>
              </a:tr>
              <a:tr h="370840">
                <a:tc>
                  <a:txBody>
                    <a:bodyPr/>
                    <a:lstStyle/>
                    <a:p>
                      <a:pPr rtl="0" fontAlgn="b"/>
                      <a:r>
                        <a:rPr lang="en-US" sz="1200">
                          <a:effectLst/>
                        </a:rPr>
                        <a:t>MODIS Normalized Difference Vegetation Index (NDVI)</a:t>
                      </a:r>
                    </a:p>
                  </a:txBody>
                  <a:tcPr marL="28575" marR="28575" marT="19050" marB="19050" anchor="b">
                    <a:solidFill>
                      <a:schemeClr val="accent3">
                        <a:lumMod val="20000"/>
                        <a:lumOff val="80000"/>
                      </a:schemeClr>
                    </a:solidFill>
                  </a:tcPr>
                </a:tc>
                <a:tc>
                  <a:txBody>
                    <a:bodyPr/>
                    <a:lstStyle/>
                    <a:p>
                      <a:pPr rtl="0" fontAlgn="b"/>
                      <a:r>
                        <a:rPr lang="en-US" sz="120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Monthly</a:t>
                      </a:r>
                    </a:p>
                  </a:txBody>
                  <a:tcPr marL="28575" marR="28575" marT="19050" marB="19050" anchor="b">
                    <a:solidFill>
                      <a:schemeClr val="accent3">
                        <a:lumMod val="20000"/>
                        <a:lumOff val="80000"/>
                      </a:schemeClr>
                    </a:solidFill>
                  </a:tcPr>
                </a:tc>
                <a:tc>
                  <a:txBody>
                    <a:bodyPr/>
                    <a:lstStyle/>
                    <a:p>
                      <a:pPr rtl="0" fontAlgn="b"/>
                      <a:r>
                        <a:rPr lang="en-US" sz="1200" dirty="0">
                          <a:effectLst/>
                        </a:rPr>
                        <a:t>1 km</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940321492"/>
                  </a:ext>
                </a:extLst>
              </a:tr>
              <a:tr h="256032">
                <a:tc>
                  <a:txBody>
                    <a:bodyPr/>
                    <a:lstStyle/>
                    <a:p>
                      <a:pPr rtl="0" fontAlgn="b"/>
                      <a:r>
                        <a:rPr lang="en-US" sz="1200" dirty="0">
                          <a:effectLst/>
                        </a:rPr>
                        <a:t>14 Meteorological Variables</a:t>
                      </a:r>
                    </a:p>
                  </a:txBody>
                  <a:tcPr marL="28575" marR="28575" marT="19050" marB="19050" anchor="b">
                    <a:solidFill>
                      <a:schemeClr val="accent3">
                        <a:lumMod val="20000"/>
                        <a:lumOff val="80000"/>
                      </a:schemeClr>
                    </a:solidFill>
                  </a:tcPr>
                </a:tc>
                <a:tc>
                  <a:txBody>
                    <a:bodyPr/>
                    <a:lstStyle/>
                    <a:p>
                      <a:pPr rtl="0" fontAlgn="b"/>
                      <a:r>
                        <a:rPr lang="en-US" sz="1200">
                          <a:effectLst/>
                        </a:rPr>
                        <a:t>NOAA: North American Mesoscale (NAM) Forecast System</a:t>
                      </a:r>
                    </a:p>
                  </a:txBody>
                  <a:tcPr marL="28575" marR="28575" marT="19050" marB="19050" anchor="b">
                    <a:solidFill>
                      <a:schemeClr val="accent3">
                        <a:lumMod val="20000"/>
                        <a:lumOff val="80000"/>
                      </a:schemeClr>
                    </a:solidFill>
                  </a:tcPr>
                </a:tc>
                <a:tc>
                  <a:txBody>
                    <a:bodyPr/>
                    <a:lstStyle/>
                    <a:p>
                      <a:pPr rtl="0" fontAlgn="b"/>
                      <a:r>
                        <a:rPr lang="en-US" sz="1200">
                          <a:effectLst/>
                        </a:rPr>
                        <a:t>6-Hourly</a:t>
                      </a:r>
                    </a:p>
                  </a:txBody>
                  <a:tcPr marL="28575" marR="28575" marT="19050" marB="19050" anchor="b">
                    <a:solidFill>
                      <a:schemeClr val="accent3">
                        <a:lumMod val="20000"/>
                        <a:lumOff val="80000"/>
                      </a:schemeClr>
                    </a:solidFill>
                  </a:tcPr>
                </a:tc>
                <a:tc>
                  <a:txBody>
                    <a:bodyPr/>
                    <a:lstStyle/>
                    <a:p>
                      <a:pPr rtl="0" fontAlgn="b"/>
                      <a:r>
                        <a:rPr lang="en-US" sz="1200">
                          <a:effectLst/>
                        </a:rPr>
                        <a:t>12 km</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780257065"/>
                  </a:ext>
                </a:extLst>
              </a:tr>
              <a:tr h="219456">
                <a:tc>
                  <a:txBody>
                    <a:bodyPr/>
                    <a:lstStyle/>
                    <a:p>
                      <a:pPr rtl="0" fontAlgn="b"/>
                      <a:r>
                        <a:rPr lang="en-US" sz="1200" dirty="0">
                          <a:effectLst/>
                        </a:rPr>
                        <a:t>Spatial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3483852120"/>
                  </a:ext>
                </a:extLst>
              </a:tr>
              <a:tr h="219456">
                <a:tc>
                  <a:txBody>
                    <a:bodyPr/>
                    <a:lstStyle/>
                    <a:p>
                      <a:pPr rtl="0" fontAlgn="b"/>
                      <a:r>
                        <a:rPr lang="en-US" sz="1200" dirty="0">
                          <a:effectLst/>
                        </a:rPr>
                        <a:t>Elevation (m)</a:t>
                      </a:r>
                    </a:p>
                  </a:txBody>
                  <a:tcPr marL="28575" marR="28575" marT="19050" marB="19050" anchor="b">
                    <a:solidFill>
                      <a:schemeClr val="accent3">
                        <a:lumMod val="20000"/>
                        <a:lumOff val="80000"/>
                      </a:schemeClr>
                    </a:solidFill>
                  </a:tcPr>
                </a:tc>
                <a:tc>
                  <a:txBody>
                    <a:bodyPr/>
                    <a:lstStyle/>
                    <a:p>
                      <a:pPr rtl="0" fontAlgn="b"/>
                      <a:r>
                        <a:rPr lang="en-US" sz="1200" dirty="0">
                          <a:effectLst/>
                        </a:rPr>
                        <a:t>USGS</a:t>
                      </a:r>
                    </a:p>
                  </a:txBody>
                  <a:tcPr marL="28575" marR="28575" marT="19050" marB="19050" anchor="b">
                    <a:solidFill>
                      <a:schemeClr val="accent3">
                        <a:lumMod val="20000"/>
                        <a:lumOff val="80000"/>
                      </a:schemeClr>
                    </a:solidFill>
                  </a:tcPr>
                </a:tc>
                <a:tc>
                  <a:txBody>
                    <a:bodyPr/>
                    <a:lstStyle/>
                    <a:p>
                      <a:pPr rtl="0" fontAlgn="b"/>
                      <a:r>
                        <a:rPr lang="en-US" sz="1200" dirty="0">
                          <a:effectLst/>
                        </a:rPr>
                        <a:t>Nominal 2-month cycle</a:t>
                      </a:r>
                    </a:p>
                  </a:txBody>
                  <a:tcPr marL="28575" marR="28575" marT="19050" marB="19050" anchor="b">
                    <a:solidFill>
                      <a:schemeClr val="accent3">
                        <a:lumMod val="20000"/>
                        <a:lumOff val="80000"/>
                      </a:schemeClr>
                    </a:solidFill>
                  </a:tcPr>
                </a:tc>
                <a:tc>
                  <a:txBody>
                    <a:bodyPr/>
                    <a:lstStyle/>
                    <a:p>
                      <a:pPr rtl="0" fontAlgn="b"/>
                      <a:r>
                        <a:rPr lang="en-US" sz="1200" dirty="0">
                          <a:effectLst/>
                        </a:rPr>
                        <a:t>1 arc-second</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999041706"/>
                  </a:ext>
                </a:extLst>
              </a:tr>
              <a:tr h="184404">
                <a:tc>
                  <a:txBody>
                    <a:bodyPr/>
                    <a:lstStyle/>
                    <a:p>
                      <a:pPr rtl="0" fontAlgn="b"/>
                      <a:r>
                        <a:rPr lang="en-US" sz="1200">
                          <a:effectLst/>
                        </a:rPr>
                        <a:t>Percentages of land cover types </a:t>
                      </a:r>
                    </a:p>
                  </a:txBody>
                  <a:tcPr marL="28575" marR="28575" marT="19050" marB="19050" anchor="b">
                    <a:solidFill>
                      <a:schemeClr val="accent3">
                        <a:lumMod val="20000"/>
                        <a:lumOff val="80000"/>
                      </a:schemeClr>
                    </a:solidFill>
                  </a:tcPr>
                </a:tc>
                <a:tc>
                  <a:txBody>
                    <a:bodyPr/>
                    <a:lstStyle/>
                    <a:p>
                      <a:pPr rtl="0" fontAlgn="b"/>
                      <a:r>
                        <a:rPr lang="en-US" sz="1200" dirty="0">
                          <a:effectLst/>
                        </a:rPr>
                        <a:t>National Land Cover Database 2011</a:t>
                      </a:r>
                    </a:p>
                  </a:txBody>
                  <a:tcPr marL="28575" marR="28575" marT="19050" marB="19050" anchor="b">
                    <a:solidFill>
                      <a:schemeClr val="accent3">
                        <a:lumMod val="20000"/>
                        <a:lumOff val="80000"/>
                      </a:schemeClr>
                    </a:solidFill>
                  </a:tcPr>
                </a:tc>
                <a:tc>
                  <a:txBody>
                    <a:bodyPr/>
                    <a:lstStyle/>
                    <a:p>
                      <a:pPr rtl="0" fontAlgn="b"/>
                      <a:r>
                        <a:rPr lang="en-US" sz="1200">
                          <a:effectLst/>
                        </a:rPr>
                        <a:t>Every 5 years</a:t>
                      </a:r>
                    </a:p>
                  </a:txBody>
                  <a:tcPr marL="28575" marR="28575" marT="19050" marB="19050" anchor="b">
                    <a:solidFill>
                      <a:schemeClr val="accent3">
                        <a:lumMod val="20000"/>
                        <a:lumOff val="80000"/>
                      </a:schemeClr>
                    </a:solidFill>
                  </a:tcPr>
                </a:tc>
                <a:tc>
                  <a:txBody>
                    <a:bodyPr/>
                    <a:lstStyle/>
                    <a:p>
                      <a:pPr rtl="0" fontAlgn="b"/>
                      <a:r>
                        <a:rPr lang="en-US" sz="1200">
                          <a:effectLst/>
                        </a:rPr>
                        <a:t>30 m</a:t>
                      </a:r>
                    </a:p>
                  </a:txBody>
                  <a:tcPr marL="28575" marR="28575" marT="19050" marB="19050" anchor="b">
                    <a:solidFill>
                      <a:schemeClr val="accent3">
                        <a:lumMod val="20000"/>
                        <a:lumOff val="80000"/>
                      </a:schemeClr>
                    </a:solidFill>
                  </a:tcPr>
                </a:tc>
                <a:tc>
                  <a:txBody>
                    <a:bodyPr/>
                    <a:lstStyle/>
                    <a:p>
                      <a:pPr rtl="0" fontAlgn="b"/>
                      <a:r>
                        <a:rPr lang="en-US" sz="1200">
                          <a:effectLst/>
                        </a:rPr>
                        <a:t>1km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193331275"/>
                  </a:ext>
                </a:extLst>
              </a:tr>
              <a:tr h="370840">
                <a:tc>
                  <a:txBody>
                    <a:bodyPr/>
                    <a:lstStyle/>
                    <a:p>
                      <a:pPr rtl="0" fontAlgn="b"/>
                      <a:r>
                        <a:rPr lang="en-US" sz="1200">
                          <a:effectLst/>
                        </a:rPr>
                        <a:t>Kilometers of highway within buffer zones</a:t>
                      </a: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Arial" panose="020B0604020202020204" pitchFamily="34" charset="0"/>
                        </a:rPr>
                        <a:t>National Highways Planning Network, US DOT</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Roboto"/>
                        </a:rPr>
                        <a:t>100, 250, 500, and 1000 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430840250"/>
                  </a:ext>
                </a:extLst>
              </a:tr>
              <a:tr h="208788">
                <a:tc>
                  <a:txBody>
                    <a:bodyPr/>
                    <a:lstStyle/>
                    <a:p>
                      <a:pPr rtl="0" fontAlgn="b"/>
                      <a:r>
                        <a:rPr lang="en-US" sz="1200" dirty="0">
                          <a:effectLst/>
                        </a:rPr>
                        <a:t>Temporal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1078801679"/>
                  </a:ext>
                </a:extLst>
              </a:tr>
              <a:tr h="210312">
                <a:tc>
                  <a:txBody>
                    <a:bodyPr/>
                    <a:lstStyle/>
                    <a:p>
                      <a:pPr rtl="0" fontAlgn="b"/>
                      <a:r>
                        <a:rPr lang="en-US" sz="1200" dirty="0">
                          <a:effectLst/>
                        </a:rPr>
                        <a:t>Julian Date</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Daily</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2329189025"/>
                  </a:ext>
                </a:extLst>
              </a:tr>
              <a:tr h="201168">
                <a:tc>
                  <a:txBody>
                    <a:bodyPr/>
                    <a:lstStyle/>
                    <a:p>
                      <a:pPr rtl="0" fontAlgn="b"/>
                      <a:r>
                        <a:rPr lang="en-US" sz="1200">
                          <a:effectLst/>
                        </a:rPr>
                        <a:t>Weekend</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Daily</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296973037"/>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781</TotalTime>
  <Words>2636</Words>
  <Application>Microsoft Office PowerPoint</Application>
  <PresentationFormat>On-screen Show (4:3)</PresentationFormat>
  <Paragraphs>538</Paragraphs>
  <Slides>29</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Calibri Light</vt:lpstr>
      <vt:lpstr>Courier New</vt:lpstr>
      <vt:lpstr>Roboto</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Previous and Current ML work</vt:lpstr>
      <vt:lpstr>Methods – adapt land use regression modeling with machine learning</vt:lpstr>
      <vt:lpstr>2008 northern California wildfires</vt:lpstr>
      <vt:lpstr>PowerPoint Presentation</vt:lpstr>
      <vt:lpstr>PowerPoint Presentation</vt:lpstr>
      <vt:lpstr>Statistical Methods – Machine Learning</vt:lpstr>
      <vt:lpstr>Status of Project</vt:lpstr>
      <vt:lpstr>PM2.5 Time series</vt:lpstr>
      <vt:lpstr>MAIAC AOD</vt:lpstr>
      <vt:lpstr>A check on the data: Higher PM2.5 with calm winds</vt:lpstr>
      <vt:lpstr>Extremely Preliminary Results</vt:lpstr>
      <vt:lpstr>Next Steps and Future Plans</vt:lpstr>
      <vt:lpstr>Thank You!!   Questions?</vt:lpstr>
      <vt:lpstr>Extra Slides</vt:lpstr>
      <vt:lpstr>NAM Meteorological Variables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Maestas</cp:lastModifiedBy>
  <cp:revision>58</cp:revision>
  <dcterms:created xsi:type="dcterms:W3CDTF">2018-10-14T04:50:33Z</dcterms:created>
  <dcterms:modified xsi:type="dcterms:W3CDTF">2018-11-07T04:17:52Z</dcterms:modified>
</cp:coreProperties>
</file>